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82" r:id="rId2"/>
    <p:sldId id="384" r:id="rId3"/>
    <p:sldId id="300" r:id="rId4"/>
    <p:sldId id="323" r:id="rId5"/>
    <p:sldId id="303" r:id="rId6"/>
    <p:sldId id="302" r:id="rId7"/>
    <p:sldId id="304" r:id="rId8"/>
    <p:sldId id="324" r:id="rId9"/>
    <p:sldId id="306" r:id="rId10"/>
    <p:sldId id="307" r:id="rId11"/>
    <p:sldId id="325" r:id="rId12"/>
    <p:sldId id="386" r:id="rId13"/>
    <p:sldId id="309" r:id="rId14"/>
    <p:sldId id="326" r:id="rId15"/>
    <p:sldId id="327" r:id="rId16"/>
    <p:sldId id="328" r:id="rId17"/>
    <p:sldId id="329" r:id="rId18"/>
    <p:sldId id="330" r:id="rId19"/>
    <p:sldId id="315" r:id="rId20"/>
    <p:sldId id="331" r:id="rId21"/>
    <p:sldId id="332" r:id="rId22"/>
    <p:sldId id="333" r:id="rId23"/>
    <p:sldId id="334" r:id="rId24"/>
    <p:sldId id="387" r:id="rId25"/>
    <p:sldId id="335" r:id="rId26"/>
    <p:sldId id="337" r:id="rId27"/>
    <p:sldId id="338" r:id="rId28"/>
    <p:sldId id="340" r:id="rId29"/>
    <p:sldId id="391" r:id="rId30"/>
    <p:sldId id="342" r:id="rId31"/>
    <p:sldId id="336" r:id="rId32"/>
    <p:sldId id="388" r:id="rId33"/>
    <p:sldId id="389" r:id="rId34"/>
    <p:sldId id="344" r:id="rId35"/>
    <p:sldId id="351" r:id="rId36"/>
    <p:sldId id="352" r:id="rId37"/>
    <p:sldId id="353" r:id="rId38"/>
    <p:sldId id="354" r:id="rId39"/>
    <p:sldId id="356" r:id="rId40"/>
    <p:sldId id="357" r:id="rId41"/>
    <p:sldId id="359" r:id="rId42"/>
    <p:sldId id="390" r:id="rId43"/>
    <p:sldId id="361" r:id="rId44"/>
    <p:sldId id="378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80" r:id="rId55"/>
    <p:sldId id="376" r:id="rId56"/>
    <p:sldId id="381" r:id="rId5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0" autoAdjust="0"/>
    <p:restoredTop sz="92007" autoAdjust="0"/>
  </p:normalViewPr>
  <p:slideViewPr>
    <p:cSldViewPr snapToGrid="0">
      <p:cViewPr varScale="1">
        <p:scale>
          <a:sx n="116" d="100"/>
          <a:sy n="116" d="100"/>
        </p:scale>
        <p:origin x="462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ねらい</a:t>
            </a:r>
            <a:endParaRPr kumimoji="1" lang="en-US" altLang="ja-JP" dirty="0"/>
          </a:p>
          <a:p>
            <a:r>
              <a:rPr kumimoji="1" lang="ja-JP" altLang="en-US" dirty="0"/>
              <a:t>パターン認識の概要を正しく説明できる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パターン認識における一般的な処理の流れについて正しく説明できる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パターン認識において利用される識別機について正しく説明できる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en-US" altLang="ja-JP" dirty="0" err="1"/>
              <a:t>kNN</a:t>
            </a:r>
            <a:endParaRPr kumimoji="1" lang="en-US" altLang="ja-JP" dirty="0"/>
          </a:p>
          <a:p>
            <a:r>
              <a:rPr kumimoji="1" lang="en-US" altLang="ja-JP" dirty="0"/>
              <a:t>+ decision tree </a:t>
            </a:r>
          </a:p>
          <a:p>
            <a:r>
              <a:rPr kumimoji="1" lang="en-US" altLang="ja-JP" dirty="0"/>
              <a:t>+ SVM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7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特徴点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20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すべての事象の生起確率が等しい時（</a:t>
            </a:r>
            <a:r>
              <a:rPr kumimoji="1" lang="en-US" altLang="ja-JP" dirty="0"/>
              <a:t>N</a:t>
            </a:r>
            <a:r>
              <a:rPr kumimoji="1" lang="ja-JP" altLang="en-US" dirty="0"/>
              <a:t>個の事象が考えられそれぞれの生起確率が</a:t>
            </a:r>
            <a:r>
              <a:rPr kumimoji="1" lang="en-US" altLang="ja-JP" dirty="0"/>
              <a:t>1/N</a:t>
            </a:r>
            <a:r>
              <a:rPr kumimoji="1" lang="ja-JP" altLang="en-US" dirty="0"/>
              <a:t>のとき）、エントロピーは最大となる</a:t>
            </a:r>
            <a:endParaRPr kumimoji="1" lang="en-US" altLang="ja-JP" dirty="0"/>
          </a:p>
          <a:p>
            <a:r>
              <a:rPr kumimoji="1" lang="ja-JP" altLang="en-US" dirty="0"/>
              <a:t>どの事象が起こるか最も予測しにくい状態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 err="1"/>
              <a:t>なので</a:t>
            </a:r>
            <a:r>
              <a:rPr kumimoji="1" lang="ja-JP" altLang="en-US" dirty="0"/>
              <a:t>エントロピー（平均情報量）がなるべく下がるような分割をしたい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0.1 0.5 0.3</a:t>
            </a:r>
            <a:r>
              <a:rPr kumimoji="1" lang="en-US" altLang="ja-JP" baseline="0" dirty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２つのタスクタスク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集合の分散を利用して正規化のような処理を行っている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2020/5/14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2020/5/14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2020/5/14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jpe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jpeg"/><Relationship Id="rId25" Type="http://schemas.openxmlformats.org/officeDocument/2006/relationships/image" Target="../media/image69.png"/><Relationship Id="rId2" Type="http://schemas.openxmlformats.org/officeDocument/2006/relationships/image" Target="../media/image48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jpe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jpe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Relationship Id="rId1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3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10" Type="http://schemas.openxmlformats.org/officeDocument/2006/relationships/image" Target="../media/image29.jpe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/>
              <a:t>ディジタルメディア処理</a:t>
            </a:r>
            <a:r>
              <a:rPr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担当</a:t>
            </a:r>
            <a:r>
              <a:rPr kumimoji="1" lang="en-US" altLang="ja-JP" sz="2800" dirty="0"/>
              <a:t>: </a:t>
            </a:r>
            <a:r>
              <a:rPr kumimoji="1" lang="ja-JP" altLang="en-US" sz="2800" dirty="0"/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6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正解画像群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000" dirty="0"/>
              <a:t>クラス</a:t>
            </a:r>
            <a:r>
              <a:rPr lang="en-US" altLang="ja-JP" sz="2000" dirty="0"/>
              <a:t>ID</a:t>
            </a:r>
            <a:r>
              <a:rPr lang="ja-JP" altLang="en-US" sz="2000" dirty="0"/>
              <a:t>が既に付いた画像群</a:t>
            </a: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559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method,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cut,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などなど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平均の色相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007114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3169784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平均色相と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円形度により、入力画像を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特徴空間に入力画像を射影（配置）し、クラス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正解画像を特徴空間に射影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分類したい画像も特徴空間射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距離が一番近い正解画像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8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特徴抽出のための前処理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特徴などが有名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正解データ群を利用して特徴空間を分割する（訓練）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まとめ </a:t>
            </a:r>
            <a:r>
              <a:rPr lang="en-US" altLang="ja-JP" sz="3600" dirty="0"/>
              <a:t>: </a:t>
            </a:r>
            <a:r>
              <a:rPr lang="ja-JP" altLang="en-US" sz="3600" dirty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『</a:t>
            </a:r>
            <a:r>
              <a:rPr lang="ja-JP" altLang="en-US" sz="2400" dirty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/>
              <a:t>』</a:t>
            </a:r>
            <a:r>
              <a:rPr lang="ja-JP" altLang="en-US" sz="2400" dirty="0"/>
              <a:t> </a:t>
            </a:r>
            <a:r>
              <a:rPr lang="en-US" altLang="ja-JP" sz="2400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複数の入力データから未知の類似したグループ（クラスタ）を発見する</a:t>
            </a:r>
            <a:endParaRPr lang="en-US" altLang="ja-JP" sz="1800" dirty="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7824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教師データ（ラベルつき特徴ベクトル）から特徴空間の分割方法を学習し，未知データにラベル付けを行なう手法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プロトタイプ法，</a:t>
            </a:r>
            <a:r>
              <a:rPr lang="en-US" altLang="ja-JP" sz="2400" dirty="0" err="1"/>
              <a:t>kNN</a:t>
            </a:r>
            <a:r>
              <a:rPr lang="ja-JP" altLang="en-US" sz="2400" dirty="0"/>
              <a:t>（</a:t>
            </a:r>
            <a:r>
              <a:rPr lang="en-US" altLang="ja-JP" sz="2400" dirty="0"/>
              <a:t>k-Nearest-Neighbor</a:t>
            </a:r>
            <a:r>
              <a:rPr lang="ja-JP" altLang="en-US" sz="2400" dirty="0"/>
              <a:t>法），</a:t>
            </a:r>
            <a:r>
              <a:rPr lang="en-US" altLang="ja-JP" sz="2400" dirty="0"/>
              <a:t>SVM</a:t>
            </a:r>
            <a:r>
              <a:rPr lang="ja-JP" altLang="en-US" sz="2400" dirty="0"/>
              <a:t>（</a:t>
            </a:r>
            <a:r>
              <a:rPr lang="en-US" altLang="ja-JP" sz="2400" dirty="0"/>
              <a:t>Support Vector </a:t>
            </a:r>
            <a:r>
              <a:rPr lang="en-US" altLang="ja-JP" sz="2400" dirty="0" err="1"/>
              <a:t>Macine</a:t>
            </a:r>
            <a:r>
              <a:rPr lang="ja-JP" altLang="en-US" sz="2400" dirty="0"/>
              <a:t>）</a:t>
            </a:r>
            <a:r>
              <a:rPr lang="en-US" altLang="ja-JP" sz="2400" dirty="0"/>
              <a:t>RM</a:t>
            </a:r>
            <a:r>
              <a:rPr lang="ja-JP" altLang="en-US" sz="2400" dirty="0"/>
              <a:t>（</a:t>
            </a:r>
            <a:r>
              <a:rPr lang="en-US" altLang="ja-JP" sz="2400" dirty="0"/>
              <a:t>Random Forest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各クラスを代表する点を選択（作成）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400" dirty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代表的なデータをプロトタイプにする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クラス内データの平均値をプロトタイプにする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プロトタイプまでの距離で識別するのは</a:t>
                </a:r>
                <a:r>
                  <a:rPr lang="en-US" altLang="ja-JP" sz="2400" dirty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でも明らかに分布の形が異なるクラス同士をユークリッド距離で比較していいの？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右図において</a:t>
                </a:r>
                <a:r>
                  <a:rPr lang="en-US" altLang="ja-JP" sz="2400" dirty="0"/>
                  <a:t>…</a:t>
                </a:r>
              </a:p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/>
                  <a:t>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xmlns="" id="{5DA9C3CD-5A53-41E8-8EBB-A6136DB0F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7432" r="24299" b="5863"/>
          <a:stretch/>
        </p:blipFill>
        <p:spPr>
          <a:xfrm>
            <a:off x="7059521" y="1406844"/>
            <a:ext cx="4138858" cy="42014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/>
                  <a:t>N</a:t>
                </a:r>
                <a:r>
                  <a:rPr kumimoji="1" lang="ja-JP" altLang="en-US" sz="2000" dirty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/>
                  <a:t> </a:t>
                </a:r>
                <a:r>
                  <a:rPr lang="ja-JP" altLang="en-US" sz="2000" dirty="0"/>
                  <a:t>の平均と分散共分散行列は</a:t>
                </a:r>
                <a:r>
                  <a:rPr lang="en-US" altLang="ja-JP" sz="2000" dirty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/>
                  <a:t>	    </a:t>
                </a:r>
                <a:r>
                  <a:rPr kumimoji="1" lang="ja-JP" altLang="en-US" sz="2000" dirty="0"/>
                  <a:t>平均 </a:t>
                </a:r>
                <a:r>
                  <a:rPr kumimoji="1"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分散共分散行列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/>
                  <a:t>のユークリッド距離 </a:t>
                </a:r>
                <a:r>
                  <a:rPr kumimoji="1"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/>
                  <a:t>のマハラノビス距離 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4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xmlns="" id="{B0D04DBE-3BD9-40B7-BBD8-1952185D328A}"/>
              </a:ext>
            </a:extLst>
          </p:cNvPr>
          <p:cNvSpPr/>
          <p:nvPr/>
        </p:nvSpPr>
        <p:spPr>
          <a:xfrm>
            <a:off x="8950042" y="3328674"/>
            <a:ext cx="178908" cy="1789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xmlns="" id="{80B41D61-A1E8-4A0C-ABA5-2B7291289485}"/>
              </a:ext>
            </a:extLst>
          </p:cNvPr>
          <p:cNvSpPr/>
          <p:nvPr/>
        </p:nvSpPr>
        <p:spPr>
          <a:xfrm>
            <a:off x="10321642" y="2757174"/>
            <a:ext cx="178908" cy="1789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xmlns="" id="{ACCF1891-0283-4A42-8F37-955662F60DCF}"/>
                  </a:ext>
                </a:extLst>
              </p:cNvPr>
              <p:cNvSpPr/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xmlns="" id="{F6C29EBC-A3AE-4DF7-AA86-BFC4EDD8E199}"/>
                  </a:ext>
                </a:extLst>
              </p:cNvPr>
              <p:cNvSpPr/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640921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76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7183987" cy="3049022"/>
            <a:chOff x="297730" y="3137477"/>
            <a:chExt cx="7183987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9A10175B-570A-4FB6-93D5-5D82F61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72"/>
          <a:stretch/>
        </p:blipFill>
        <p:spPr bwMode="auto">
          <a:xfrm>
            <a:off x="7348774" y="4473981"/>
            <a:ext cx="42545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xmlns="" id="{A28E3F31-6A42-45DF-ADB6-AAECF43D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64" y="4473981"/>
            <a:ext cx="4076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xmlns="" id="{85EE12A5-030C-41DA-BE03-0ACFAA67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5293"/>
          <a:stretch/>
        </p:blipFill>
        <p:spPr bwMode="auto">
          <a:xfrm>
            <a:off x="6851309" y="4473981"/>
            <a:ext cx="4159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xmlns="" id="{C3C5CDA6-7A85-4066-8450-97F248E2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9800"/>
          <a:stretch/>
        </p:blipFill>
        <p:spPr bwMode="auto">
          <a:xfrm>
            <a:off x="7845135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xmlns="" id="{329201FB-DD58-4F71-AE23-4D3FA635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8992"/>
          <a:stretch/>
        </p:blipFill>
        <p:spPr bwMode="auto">
          <a:xfrm>
            <a:off x="7354597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xmlns="" id="{7A8F4065-A5FD-427A-8335-1CF5C699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11806"/>
          <a:stretch/>
        </p:blipFill>
        <p:spPr bwMode="auto">
          <a:xfrm>
            <a:off x="6854534" y="5423518"/>
            <a:ext cx="4286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F01E482F-B1B8-4878-878F-60FCF34C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17"/>
          <a:stretch/>
        </p:blipFill>
        <p:spPr bwMode="auto">
          <a:xfrm>
            <a:off x="8996049" y="4475713"/>
            <a:ext cx="421577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xmlns="" id="{B7B0EFDC-8AAC-4584-BDD6-2EA2681B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680"/>
          <a:stretch/>
        </p:blipFill>
        <p:spPr bwMode="auto">
          <a:xfrm>
            <a:off x="9492588" y="4475713"/>
            <a:ext cx="41910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xmlns="" id="{595BDCCF-AD50-4C43-B3E9-67B5BA31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9998866" y="4475713"/>
            <a:ext cx="4164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xmlns="" id="{4FB7FC17-10A3-4728-A6C7-0958FCA2A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/>
          <a:stretch/>
        </p:blipFill>
        <p:spPr bwMode="auto">
          <a:xfrm>
            <a:off x="9491350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xmlns="" id="{16E6FF16-941B-4033-BA39-E1BB6D4C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5039"/>
          <a:stretch/>
        </p:blipFill>
        <p:spPr bwMode="auto">
          <a:xfrm>
            <a:off x="8996049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xmlns="" id="{260B9D0D-29D4-4D66-9377-BB692E4D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8064"/>
          <a:stretch/>
        </p:blipFill>
        <p:spPr bwMode="auto">
          <a:xfrm>
            <a:off x="9986650" y="5423518"/>
            <a:ext cx="428626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特徴空間において，未知データに対し，</a:t>
            </a:r>
            <a:r>
              <a:rPr kumimoji="1" lang="ja-JP" altLang="en-US" sz="2400" dirty="0"/>
              <a:t>距離が最も近い</a:t>
            </a:r>
            <a:r>
              <a:rPr kumimoji="1" lang="en-US" altLang="ja-JP" sz="2400" dirty="0"/>
              <a:t>k</a:t>
            </a:r>
            <a:r>
              <a:rPr kumimoji="1" lang="ja-JP" altLang="en-US" sz="2400" dirty="0"/>
              <a:t>個の教師データを検索し，その点の多数決でラベルを決定する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特徴空間の次元が低く教師データの量が十分多いときには高い精度が得られる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全教師データを保持するので</a:t>
            </a:r>
            <a:r>
              <a:rPr kumimoji="1" lang="ja-JP" altLang="en-US" sz="2400" dirty="0"/>
              <a:t>メモリ</a:t>
            </a:r>
            <a:r>
              <a:rPr lang="ja-JP" altLang="en-US" sz="2400" dirty="0"/>
              <a:t>消費が大きい</a:t>
            </a:r>
            <a:endParaRPr lang="en-US" altLang="ja-JP" sz="2400" dirty="0"/>
          </a:p>
          <a:p>
            <a:r>
              <a:rPr kumimoji="1" lang="ja-JP" altLang="en-US" sz="2400" dirty="0"/>
              <a:t>素朴な実装をすると計算量も大きくなる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1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794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3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20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ja-JP" altLang="en-US" dirty="0"/>
              <a:t>おまけ</a:t>
            </a:r>
            <a:r>
              <a:rPr lang="en-US" altLang="ja-JP" dirty="0"/>
              <a:t>: 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d</a:t>
            </a:r>
            <a:r>
              <a:rPr kumimoji="1" lang="en-US" altLang="ja-JP" dirty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2</a:t>
            </a:r>
            <a:r>
              <a:rPr kumimoji="1" lang="ja-JP" altLang="en-US" dirty="0"/>
              <a:t>分木構造により空間を分割し，高速な近傍探索を可能にする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近傍探索の計算複雑度は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平均</a:t>
            </a: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最悪ケース　 </a:t>
            </a:r>
            <a:r>
              <a:rPr lang="en-US" altLang="ja-JP" dirty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61695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パターン認識は多様な分野で多様なデータに対して応用されている</a:t>
            </a:r>
            <a:endParaRPr lang="en-US" altLang="ja-JP" i="1" dirty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2400429"/>
            <a:ext cx="10723840" cy="375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画像認識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(Computer vision)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文字認識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(Optical character recognition)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音声認識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Bioinformatics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Biometrics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3920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3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xmlns="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文字認識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Windows IME pad</a:t>
            </a:r>
          </a:p>
          <a:p>
            <a:pPr marL="0" indent="0">
              <a:buNone/>
            </a:pPr>
            <a:r>
              <a:rPr lang="ja-JP" altLang="en-US" dirty="0"/>
              <a:t>読めない漢字の手書きにより検索を支援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葉に属すデータ点のうち出現確率が最大のもののラベルを選択（単純ベイズ、多数決）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9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12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18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2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4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15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/>
              <a:t>集団学習 </a:t>
            </a:r>
            <a:r>
              <a:rPr lang="en-US" altLang="ja-JP" sz="3600" dirty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弱識別器を多数組み合わせて強識別器を実現する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弱識別器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精度の低い識別器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強識別器 </a:t>
            </a:r>
            <a:r>
              <a:rPr lang="en-US" altLang="ja-JP" sz="2400" dirty="0"/>
              <a:t>: </a:t>
            </a:r>
            <a:r>
              <a:rPr lang="ja-JP" altLang="en-US" sz="2400" dirty="0"/>
              <a:t>精度の高い識別器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　決定木 </a:t>
            </a:r>
            <a:r>
              <a:rPr lang="en-US" altLang="ja-JP" sz="2400" b="1" dirty="0">
                <a:sym typeface="Wingdings" panose="05000000000000000000" pitchFamily="2" charset="2"/>
              </a:rPr>
              <a:t> </a:t>
            </a:r>
            <a:r>
              <a:rPr lang="ja-JP" altLang="en-US" sz="2400" b="1" dirty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>
                <a:sym typeface="Wingdings" panose="05000000000000000000" pitchFamily="2" charset="2"/>
              </a:rPr>
              <a:t>(</a:t>
            </a:r>
            <a:r>
              <a:rPr lang="en-US" altLang="ja-JP" sz="2400" b="1" dirty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木が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評価時には全ての木の平均値を出力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特徴空間が超平面（</a:t>
            </a:r>
            <a:r>
              <a:rPr lang="en-US" altLang="ja-JP" sz="2400" dirty="0"/>
              <a:t>2</a:t>
            </a:r>
            <a:r>
              <a:rPr lang="ja-JP" altLang="en-US" sz="2400" dirty="0"/>
              <a:t>次元なら直線）で分離可能なとき・・・</a:t>
            </a:r>
            <a:endParaRPr lang="en-US" altLang="ja-JP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超平面と最も近いデータ点との距離が最大となるような超平面を選択する</a:t>
            </a:r>
            <a:endParaRPr lang="en-US" altLang="ja-JP" sz="2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これをマージン最大化という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最近傍点をサポートベクトルという</a:t>
            </a: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超平面の方程式だけを記録すればよいのでメモリ消費が少ない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※</a:t>
            </a:r>
            <a:r>
              <a:rPr lang="ja-JP" altLang="en-US" sz="2000" dirty="0"/>
              <a:t>線形分離不可能な場合 </a:t>
            </a:r>
            <a:endParaRPr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カーネルトリック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xmlns="" id="{32B52187-C2F3-4546-98DD-749832B85AD6}"/>
              </a:ext>
            </a:extLst>
          </p:cNvPr>
          <p:cNvGrpSpPr/>
          <p:nvPr/>
        </p:nvGrpSpPr>
        <p:grpSpPr>
          <a:xfrm>
            <a:off x="7861465" y="2303308"/>
            <a:ext cx="1823613" cy="3515601"/>
            <a:chOff x="7861465" y="2303308"/>
            <a:chExt cx="1823613" cy="3515601"/>
          </a:xfrm>
        </p:grpSpPr>
        <p:cxnSp>
          <p:nvCxnSpPr>
            <p:cNvPr id="112" name="直線コネクタ 111"/>
            <p:cNvCxnSpPr/>
            <p:nvPr/>
          </p:nvCxnSpPr>
          <p:spPr>
            <a:xfrm flipV="1">
              <a:off x="8517730" y="3262313"/>
              <a:ext cx="228601" cy="8334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xmlns="" id="{EA9BD5DE-7EE7-4088-9079-1489B732F970}"/>
                </a:ext>
              </a:extLst>
            </p:cNvPr>
            <p:cNvGrpSpPr/>
            <p:nvPr/>
          </p:nvGrpSpPr>
          <p:grpSpPr>
            <a:xfrm>
              <a:off x="7861465" y="2303308"/>
              <a:ext cx="1823613" cy="3515601"/>
              <a:chOff x="7861465" y="2303308"/>
              <a:chExt cx="1823613" cy="3515601"/>
            </a:xfrm>
          </p:grpSpPr>
          <p:cxnSp>
            <p:nvCxnSpPr>
              <p:cNvPr id="100" name="直線コネクタ 99"/>
              <p:cNvCxnSpPr/>
              <p:nvPr/>
            </p:nvCxnSpPr>
            <p:spPr>
              <a:xfrm>
                <a:off x="7861465" y="2318076"/>
                <a:ext cx="1290213" cy="350083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95855" y="2320763"/>
                <a:ext cx="1289223" cy="349814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8122722" y="2303308"/>
                <a:ext cx="1291279" cy="35037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正方形/長方形 116"/>
              <p:cNvSpPr/>
              <p:nvPr/>
            </p:nvSpPr>
            <p:spPr>
              <a:xfrm>
                <a:off x="8446039" y="3015734"/>
                <a:ext cx="30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/>
                  <a:t>d</a:t>
                </a:r>
                <a:endParaRPr lang="ja-JP" altLang="en-US" dirty="0"/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  <a:r>
              <a:rPr kumimoji="1" lang="en-US" altLang="ja-JP" dirty="0"/>
              <a:t>: </a:t>
            </a:r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4280729"/>
          </a:xfrm>
        </p:spPr>
        <p:txBody>
          <a:bodyPr>
            <a:normAutofit/>
          </a:bodyPr>
          <a:lstStyle/>
          <a:p>
            <a:r>
              <a:rPr lang="ja-JP" altLang="en-US" dirty="0"/>
              <a:t>識別器 </a:t>
            </a:r>
            <a:r>
              <a:rPr lang="en-US" altLang="ja-JP" dirty="0"/>
              <a:t>: </a:t>
            </a:r>
            <a:r>
              <a:rPr lang="ja-JP" altLang="en-US" dirty="0"/>
              <a:t>教師データに基づき特徴空間を分割することで，未知データへのラベル付けを行なう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特に</a:t>
            </a:r>
            <a:r>
              <a:rPr kumimoji="1" lang="ja-JP" altLang="en-US" dirty="0"/>
              <a:t>有名な下の識別器を紹介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 Nearest Neighbor</a:t>
            </a:r>
          </a:p>
          <a:p>
            <a:pPr lvl="1"/>
            <a:r>
              <a:rPr lang="en-US" altLang="ja-JP" dirty="0"/>
              <a:t>Random Forests</a:t>
            </a:r>
          </a:p>
          <a:p>
            <a:pPr lvl="1"/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- </a:t>
            </a:r>
            <a:r>
              <a:rPr kumimoji="1" lang="ja-JP" altLang="en-US" dirty="0"/>
              <a:t>音声認識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その他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/>
              <a:t>指紋</a:t>
            </a:r>
            <a:r>
              <a:rPr kumimoji="1" lang="ja-JP" altLang="en-US" sz="3200" dirty="0"/>
              <a:t>認証</a:t>
            </a:r>
            <a:endParaRPr kumimoji="1" lang="en-US" altLang="ja-JP" sz="3200" dirty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未知の類似したグループ　　（クラスタ）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12539</TotalTime>
  <Words>3049</Words>
  <Application>Microsoft Office PowerPoint</Application>
  <PresentationFormat>ワイド画面</PresentationFormat>
  <Paragraphs>878</Paragraphs>
  <Slides>56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3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ディジタルメディア処理2</vt:lpstr>
      <vt:lpstr>パターン認識とは1</vt:lpstr>
      <vt:lpstr>パターン認識</vt:lpstr>
      <vt:lpstr>パターン認識</vt:lpstr>
      <vt:lpstr>身近な応用例 – 文字認識</vt:lpstr>
      <vt:lpstr>身近な応用例 - 音声認識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パターン認識とは2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識別器1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kNN(k-Nearest Neighbor法)</vt:lpstr>
      <vt:lpstr>kNN(k-Nearest Neighbor法)</vt:lpstr>
      <vt:lpstr>おまけ: 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識別器2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まとめ: 識別器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375</cp:revision>
  <cp:lastPrinted>2018-03-19T08:05:27Z</cp:lastPrinted>
  <dcterms:created xsi:type="dcterms:W3CDTF">2017-01-19T02:23:36Z</dcterms:created>
  <dcterms:modified xsi:type="dcterms:W3CDTF">2020-05-14T10:48:48Z</dcterms:modified>
</cp:coreProperties>
</file>